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ublic Sans" charset="1" panose="00000000000000000000"/>
      <p:regular r:id="rId10"/>
    </p:embeddedFont>
    <p:embeddedFont>
      <p:font typeface="Public Sans Bold" charset="1" panose="00000000000000000000"/>
      <p:regular r:id="rId11"/>
    </p:embeddedFont>
    <p:embeddedFont>
      <p:font typeface="Public Sans Italics" charset="1" panose="00000000000000000000"/>
      <p:regular r:id="rId12"/>
    </p:embeddedFont>
    <p:embeddedFont>
      <p:font typeface="Public Sans Bold Italics" charset="1" panose="00000000000000000000"/>
      <p:regular r:id="rId13"/>
    </p:embeddedFont>
    <p:embeddedFont>
      <p:font typeface="Public Sans Thin" charset="1" panose="00000000000000000000"/>
      <p:regular r:id="rId14"/>
    </p:embeddedFont>
    <p:embeddedFont>
      <p:font typeface="Public Sans Thin Italics" charset="1" panose="00000000000000000000"/>
      <p:regular r:id="rId15"/>
    </p:embeddedFont>
    <p:embeddedFont>
      <p:font typeface="Public Sans Medium" charset="1" panose="00000000000000000000"/>
      <p:regular r:id="rId16"/>
    </p:embeddedFont>
    <p:embeddedFont>
      <p:font typeface="Public Sans Medium Italics" charset="1" panose="00000000000000000000"/>
      <p:regular r:id="rId17"/>
    </p:embeddedFont>
    <p:embeddedFont>
      <p:font typeface="Public Sans Heavy" charset="1" panose="00000000000000000000"/>
      <p:regular r:id="rId18"/>
    </p:embeddedFont>
    <p:embeddedFont>
      <p:font typeface="Public Sans Heavy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18292" y="6243637"/>
            <a:ext cx="11251416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spc="250">
                <a:solidFill>
                  <a:srgbClr val="FFFFFF"/>
                </a:solidFill>
                <a:latin typeface="Public Sans"/>
              </a:rPr>
              <a:t>INSIRA UMA BREVE DESCRIÇÃO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64235" y="3773488"/>
            <a:ext cx="1195953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240">
                <a:solidFill>
                  <a:srgbClr val="FFFFFF"/>
                </a:solidFill>
                <a:latin typeface="Public Sans Bold"/>
              </a:rPr>
              <a:t>Seu título aqui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321999" y="10944"/>
            <a:ext cx="20301477" cy="10276056"/>
          </a:xfrm>
          <a:custGeom>
            <a:avLst/>
            <a:gdLst/>
            <a:ahLst/>
            <a:cxnLst/>
            <a:rect r="r" b="b" t="t" l="l"/>
            <a:pathLst>
              <a:path h="10276056" w="20301477">
                <a:moveTo>
                  <a:pt x="0" y="0"/>
                </a:moveTo>
                <a:lnTo>
                  <a:pt x="20301477" y="0"/>
                </a:lnTo>
                <a:lnTo>
                  <a:pt x="20301477" y="10276056"/>
                </a:lnTo>
                <a:lnTo>
                  <a:pt x="0" y="10276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66" t="-4878" r="-13666" b="-246341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1226" y="1028700"/>
            <a:ext cx="6335296" cy="8229600"/>
          </a:xfrm>
          <a:custGeom>
            <a:avLst/>
            <a:gdLst/>
            <a:ahLst/>
            <a:cxnLst/>
            <a:rect r="r" b="b" t="t" l="l"/>
            <a:pathLst>
              <a:path h="8229600" w="6335296">
                <a:moveTo>
                  <a:pt x="0" y="0"/>
                </a:moveTo>
                <a:lnTo>
                  <a:pt x="6335296" y="0"/>
                </a:lnTo>
                <a:lnTo>
                  <a:pt x="63352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985" t="0" r="-77805" b="-5534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43705" y="1885950"/>
            <a:ext cx="659130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ublic Sans Medium"/>
              </a:rPr>
              <a:t>O QUE É?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843705" y="3233276"/>
            <a:ext cx="5476109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Public Sans Thin"/>
              </a:rPr>
              <a:t>uma pesquisa para compreender  a realidade da instituição - sua opnião sob varios aspectos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56383" y="0"/>
            <a:ext cx="10531617" cy="10287000"/>
          </a:xfrm>
          <a:custGeom>
            <a:avLst/>
            <a:gdLst/>
            <a:ahLst/>
            <a:cxnLst/>
            <a:rect r="r" b="b" t="t" l="l"/>
            <a:pathLst>
              <a:path h="10287000" w="10531617">
                <a:moveTo>
                  <a:pt x="0" y="0"/>
                </a:moveTo>
                <a:lnTo>
                  <a:pt x="10531617" y="0"/>
                </a:lnTo>
                <a:lnTo>
                  <a:pt x="105316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802" r="0" b="-218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6383" y="-373314"/>
            <a:ext cx="10531617" cy="11950288"/>
          </a:xfrm>
          <a:custGeom>
            <a:avLst/>
            <a:gdLst/>
            <a:ahLst/>
            <a:cxnLst/>
            <a:rect r="r" b="b" t="t" l="l"/>
            <a:pathLst>
              <a:path h="11950288" w="10531617">
                <a:moveTo>
                  <a:pt x="0" y="0"/>
                </a:moveTo>
                <a:lnTo>
                  <a:pt x="10531617" y="0"/>
                </a:lnTo>
                <a:lnTo>
                  <a:pt x="10531617" y="11950288"/>
                </a:lnTo>
                <a:lnTo>
                  <a:pt x="0" y="1195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230" t="0" r="0" b="-4153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504950"/>
            <a:ext cx="5353808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ublic Sans Medium"/>
              </a:rPr>
              <a:t>PRA QUE SERVE?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036886"/>
            <a:ext cx="4493155" cy="237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15"/>
              </a:lnSpc>
              <a:spcBef>
                <a:spcPct val="0"/>
              </a:spcBef>
            </a:pPr>
            <a:r>
              <a:rPr lang="en-US" sz="2725">
                <a:solidFill>
                  <a:srgbClr val="FFFFFF"/>
                </a:solidFill>
                <a:latin typeface="Public Sans Thin"/>
              </a:rPr>
              <a:t>uma importante ferramenta institucional para promover melhorias na qualidade de ensino e auxiliar as equipes de gestão.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805237"/>
            <a:ext cx="6375942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Public Sans"/>
              </a:rPr>
              <a:t>PDI - PLANO DESENVOLVIMENTO INSTITUCIONAL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523270" y="1232004"/>
            <a:ext cx="4388392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900">
                <a:solidFill>
                  <a:srgbClr val="FFFFFF"/>
                </a:solidFill>
                <a:latin typeface="Public Sans Bold"/>
              </a:rPr>
              <a:t>missão da instituição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523270" y="3373152"/>
            <a:ext cx="4388392" cy="102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900">
                <a:solidFill>
                  <a:srgbClr val="FFFFFF"/>
                </a:solidFill>
                <a:latin typeface="Public Sans Bold"/>
              </a:rPr>
              <a:t>política pedagógica institucional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23270" y="5825832"/>
            <a:ext cx="4388392" cy="102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900">
                <a:solidFill>
                  <a:srgbClr val="FFFFFF"/>
                </a:solidFill>
                <a:latin typeface="Public Sans Bold"/>
              </a:rPr>
              <a:t>estratégias para atingir suas metas e objetivos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462040" y="890414"/>
            <a:ext cx="1147756" cy="1147756"/>
            <a:chOff x="0" y="0"/>
            <a:chExt cx="6355080" cy="63550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811267" y="1279629"/>
            <a:ext cx="449302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0"/>
              </a:lnSpc>
            </a:pPr>
            <a:r>
              <a:rPr lang="en-US" sz="2500">
                <a:solidFill>
                  <a:srgbClr val="C8C2B8"/>
                </a:solidFill>
                <a:latin typeface="Public Sans Bold"/>
              </a:rPr>
              <a:t>1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462040" y="3343469"/>
            <a:ext cx="1147756" cy="1147756"/>
            <a:chOff x="0" y="0"/>
            <a:chExt cx="6355080" cy="63550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811267" y="3754827"/>
            <a:ext cx="449302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0"/>
              </a:lnSpc>
            </a:pPr>
            <a:r>
              <a:rPr lang="en-US" sz="2500">
                <a:solidFill>
                  <a:srgbClr val="C8C2B8"/>
                </a:solidFill>
                <a:latin typeface="Public Sans Bold"/>
              </a:rPr>
              <a:t>2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9462040" y="5796150"/>
            <a:ext cx="1147756" cy="1147756"/>
            <a:chOff x="0" y="0"/>
            <a:chExt cx="6355080" cy="63550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811267" y="6165240"/>
            <a:ext cx="449302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0"/>
              </a:lnSpc>
            </a:pPr>
            <a:r>
              <a:rPr lang="en-US" sz="2500">
                <a:solidFill>
                  <a:srgbClr val="C8C2B8"/>
                </a:solidFill>
                <a:latin typeface="Public Sans Bold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23270" y="8535688"/>
            <a:ext cx="4388392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900">
                <a:solidFill>
                  <a:srgbClr val="FFFFFF"/>
                </a:solidFill>
                <a:latin typeface="Public Sans Bold"/>
              </a:rPr>
              <a:t>revisão a cada 5 anos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9462040" y="8248830"/>
            <a:ext cx="1147756" cy="1147756"/>
            <a:chOff x="0" y="0"/>
            <a:chExt cx="6355080" cy="63550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811267" y="8613158"/>
            <a:ext cx="449302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0"/>
              </a:lnSpc>
            </a:pPr>
            <a:r>
              <a:rPr lang="en-US" sz="2500">
                <a:solidFill>
                  <a:srgbClr val="C8C2B8"/>
                </a:solidFill>
                <a:latin typeface="Public Sans 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295103" y="4801145"/>
            <a:ext cx="1147756" cy="1147756"/>
            <a:chOff x="0" y="0"/>
            <a:chExt cx="6355080" cy="6355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565023" y="4801145"/>
            <a:ext cx="1147756" cy="1147756"/>
            <a:chOff x="0" y="0"/>
            <a:chExt cx="6355080" cy="63550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834943" y="4801145"/>
            <a:ext cx="1147756" cy="1147756"/>
            <a:chOff x="0" y="0"/>
            <a:chExt cx="6355080" cy="63550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6831681" y="5067803"/>
            <a:ext cx="614441" cy="614441"/>
          </a:xfrm>
          <a:custGeom>
            <a:avLst/>
            <a:gdLst/>
            <a:ahLst/>
            <a:cxnLst/>
            <a:rect r="r" b="b" t="t" l="l"/>
            <a:pathLst>
              <a:path h="614441" w="614441">
                <a:moveTo>
                  <a:pt x="0" y="0"/>
                </a:moveTo>
                <a:lnTo>
                  <a:pt x="614440" y="0"/>
                </a:lnTo>
                <a:lnTo>
                  <a:pt x="614440" y="614440"/>
                </a:lnTo>
                <a:lnTo>
                  <a:pt x="0" y="614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61546" y="5032734"/>
            <a:ext cx="614870" cy="703073"/>
          </a:xfrm>
          <a:custGeom>
            <a:avLst/>
            <a:gdLst/>
            <a:ahLst/>
            <a:cxnLst/>
            <a:rect r="r" b="b" t="t" l="l"/>
            <a:pathLst>
              <a:path h="703073" w="614870">
                <a:moveTo>
                  <a:pt x="0" y="0"/>
                </a:moveTo>
                <a:lnTo>
                  <a:pt x="614870" y="0"/>
                </a:lnTo>
                <a:lnTo>
                  <a:pt x="614870" y="703073"/>
                </a:lnTo>
                <a:lnTo>
                  <a:pt x="0" y="70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156878" y="1429545"/>
            <a:ext cx="1220524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10"/>
              </a:lnSpc>
            </a:pPr>
            <a:r>
              <a:rPr lang="en-US" sz="7925">
                <a:solidFill>
                  <a:srgbClr val="FFFFFF"/>
                </a:solidFill>
                <a:latin typeface="Public Sans Medium"/>
              </a:rPr>
              <a:t>QUEM PARTICIPA?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58561" y="6931521"/>
            <a:ext cx="3420841" cy="1348105"/>
            <a:chOff x="0" y="0"/>
            <a:chExt cx="4561121" cy="1797473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09252"/>
              <a:ext cx="4561121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4561121" cy="492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5"/>
                </a:lnSpc>
                <a:spcBef>
                  <a:spcPct val="0"/>
                </a:spcBef>
              </a:pPr>
              <a:r>
                <a:rPr lang="en-US" sz="2225">
                  <a:solidFill>
                    <a:srgbClr val="FFFFFF"/>
                  </a:solidFill>
                  <a:latin typeface="Public Sans Bold"/>
                </a:rPr>
                <a:t>DISCENTES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428481" y="6931521"/>
            <a:ext cx="3420841" cy="1348105"/>
            <a:chOff x="0" y="0"/>
            <a:chExt cx="4561121" cy="179747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209252"/>
              <a:ext cx="4561121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4561121" cy="492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5"/>
                </a:lnSpc>
                <a:spcBef>
                  <a:spcPct val="0"/>
                </a:spcBef>
              </a:pPr>
              <a:r>
                <a:rPr lang="en-US" sz="2225">
                  <a:solidFill>
                    <a:srgbClr val="FFFFFF"/>
                  </a:solidFill>
                  <a:latin typeface="Public Sans Bold"/>
                </a:rPr>
                <a:t>DOCENTES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698400" y="6931521"/>
            <a:ext cx="3420841" cy="1348105"/>
            <a:chOff x="0" y="0"/>
            <a:chExt cx="4561121" cy="179747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209252"/>
              <a:ext cx="4561121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47625"/>
              <a:ext cx="4561121" cy="492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5"/>
                </a:lnSpc>
                <a:spcBef>
                  <a:spcPct val="0"/>
                </a:spcBef>
              </a:pPr>
              <a:r>
                <a:rPr lang="en-US" sz="2225">
                  <a:solidFill>
                    <a:srgbClr val="FFFFFF"/>
                  </a:solidFill>
                  <a:latin typeface="Public Sans Bold"/>
                </a:rPr>
                <a:t>DIREÇÃO</a:t>
              </a: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845141" y="4801145"/>
            <a:ext cx="1147756" cy="1147756"/>
            <a:chOff x="0" y="0"/>
            <a:chExt cx="6355080" cy="6355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5100069" y="4977258"/>
            <a:ext cx="637900" cy="814025"/>
          </a:xfrm>
          <a:custGeom>
            <a:avLst/>
            <a:gdLst/>
            <a:ahLst/>
            <a:cxnLst/>
            <a:rect r="r" b="b" t="t" l="l"/>
            <a:pathLst>
              <a:path h="814025" w="637900">
                <a:moveTo>
                  <a:pt x="0" y="0"/>
                </a:moveTo>
                <a:lnTo>
                  <a:pt x="637900" y="0"/>
                </a:lnTo>
                <a:lnTo>
                  <a:pt x="637900" y="814025"/>
                </a:lnTo>
                <a:lnTo>
                  <a:pt x="0" y="814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708598" y="6931521"/>
            <a:ext cx="3420841" cy="1348105"/>
            <a:chOff x="0" y="0"/>
            <a:chExt cx="4561121" cy="1797473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1209252"/>
              <a:ext cx="4561121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-47625"/>
              <a:ext cx="4561121" cy="492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5"/>
                </a:lnSpc>
                <a:spcBef>
                  <a:spcPct val="0"/>
                </a:spcBef>
              </a:pPr>
              <a:r>
                <a:rPr lang="en-US" sz="2225">
                  <a:solidFill>
                    <a:srgbClr val="FFFFFF"/>
                  </a:solidFill>
                  <a:latin typeface="Public Sans Bold"/>
                </a:rPr>
                <a:t>TÉCNICOS ADMS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1014950" y="4982571"/>
            <a:ext cx="782948" cy="803398"/>
          </a:xfrm>
          <a:custGeom>
            <a:avLst/>
            <a:gdLst/>
            <a:ahLst/>
            <a:cxnLst/>
            <a:rect r="r" b="b" t="t" l="l"/>
            <a:pathLst>
              <a:path h="803398" w="782948">
                <a:moveTo>
                  <a:pt x="0" y="0"/>
                </a:moveTo>
                <a:lnTo>
                  <a:pt x="782948" y="0"/>
                </a:lnTo>
                <a:lnTo>
                  <a:pt x="782948" y="803399"/>
                </a:lnTo>
                <a:lnTo>
                  <a:pt x="0" y="8033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80622" y="375264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34326" y="5743374"/>
            <a:ext cx="400739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B20705"/>
                </a:solidFill>
                <a:latin typeface="Public Sans Bold"/>
              </a:rPr>
              <a:t>195 questões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34326" y="5076825"/>
            <a:ext cx="40073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ublic Sans Bold"/>
              </a:rPr>
              <a:t>ANTES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197954" y="5743374"/>
            <a:ext cx="400739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B20705"/>
                </a:solidFill>
                <a:latin typeface="Public Sans Bold"/>
              </a:rPr>
              <a:t>16 questões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97954" y="5076825"/>
            <a:ext cx="40073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ublic Sans Bold"/>
              </a:rPr>
              <a:t>ATUAL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00350" y="1352550"/>
            <a:ext cx="1268730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ublic Sans Medium"/>
              </a:rPr>
              <a:t>NOVO FORMATO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197954" y="356679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41718" y="5317173"/>
            <a:ext cx="40073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ublic Sans Bold"/>
              </a:rPr>
              <a:t>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34326" y="6134534"/>
            <a:ext cx="400739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B20705"/>
                </a:solidFill>
                <a:latin typeface="Public Sans Bold"/>
              </a:rPr>
              <a:t>acesso apenas pc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305362" y="6134534"/>
            <a:ext cx="400739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B20705"/>
                </a:solidFill>
                <a:latin typeface="Public Sans Bold"/>
              </a:rPr>
              <a:t>acesso  pc + cel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7277100"/>
          </a:xfrm>
          <a:custGeom>
            <a:avLst/>
            <a:gdLst/>
            <a:ahLst/>
            <a:cxnLst/>
            <a:rect r="r" b="b" t="t" l="l"/>
            <a:pathLst>
              <a:path h="7277100" w="18288000">
                <a:moveTo>
                  <a:pt x="0" y="0"/>
                </a:moveTo>
                <a:lnTo>
                  <a:pt x="18288000" y="0"/>
                </a:lnTo>
                <a:lnTo>
                  <a:pt x="18288000" y="7277100"/>
                </a:lnTo>
                <a:lnTo>
                  <a:pt x="0" y="727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15" r="0" b="-594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74324" y="8205153"/>
            <a:ext cx="11739353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350">
                <a:solidFill>
                  <a:srgbClr val="FFFFFF"/>
                </a:solidFill>
                <a:latin typeface="Public Sans Bold"/>
              </a:rPr>
              <a:t>websai.cps.sp.gov.br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-639593"/>
            <a:ext cx="18288000" cy="8215440"/>
          </a:xfrm>
          <a:custGeom>
            <a:avLst/>
            <a:gdLst/>
            <a:ahLst/>
            <a:cxnLst/>
            <a:rect r="r" b="b" t="t" l="l"/>
            <a:pathLst>
              <a:path h="8215440" w="18288000">
                <a:moveTo>
                  <a:pt x="0" y="0"/>
                </a:moveTo>
                <a:lnTo>
                  <a:pt x="18288000" y="0"/>
                </a:lnTo>
                <a:lnTo>
                  <a:pt x="18288000" y="8215440"/>
                </a:lnTo>
                <a:lnTo>
                  <a:pt x="0" y="821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06564" r="-92274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52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28900" y="4387533"/>
            <a:ext cx="1303020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</a:pPr>
            <a:r>
              <a:rPr lang="en-US" sz="4900">
                <a:solidFill>
                  <a:srgbClr val="FFFFFF"/>
                </a:solidFill>
                <a:latin typeface="Public Sans Medium"/>
              </a:rPr>
              <a:t>COMISSÃO PROPRIA DE AVALIAÇÃO - CPA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714750" y="5117148"/>
            <a:ext cx="10858500" cy="78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ublic Sans Thin"/>
              </a:rPr>
              <a:t>Profa. Mariana Garcia de Abreu Tenani - mariana.tenani@fatec.sp.gov.br</a:t>
            </a:r>
          </a:p>
          <a:p>
            <a:pPr algn="ctr" marL="0" indent="0" lvl="0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Public Sans Thin"/>
              </a:rPr>
              <a:t>Prof. Demerval Rogerio Masotti - demerval.masotti@fatec.sp.gov.br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DAFwxUzVw-s</dc:identifier>
  <dcterms:modified xsi:type="dcterms:W3CDTF">2011-08-01T06:04:30Z</dcterms:modified>
  <cp:revision>1</cp:revision>
  <dc:title>Preto Escuro Apresentação Simples</dc:title>
</cp:coreProperties>
</file>